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57" r:id="rId4"/>
    <p:sldId id="258" r:id="rId5"/>
    <p:sldId id="289" r:id="rId6"/>
    <p:sldId id="259" r:id="rId7"/>
    <p:sldId id="278" r:id="rId8"/>
    <p:sldId id="260" r:id="rId9"/>
    <p:sldId id="261" r:id="rId10"/>
    <p:sldId id="262" r:id="rId11"/>
    <p:sldId id="263" r:id="rId12"/>
    <p:sldId id="264" r:id="rId13"/>
    <p:sldId id="275" r:id="rId14"/>
    <p:sldId id="265" r:id="rId15"/>
    <p:sldId id="266" r:id="rId16"/>
    <p:sldId id="267" r:id="rId17"/>
    <p:sldId id="268" r:id="rId18"/>
    <p:sldId id="269" r:id="rId19"/>
    <p:sldId id="271" r:id="rId20"/>
    <p:sldId id="282" r:id="rId21"/>
    <p:sldId id="274" r:id="rId22"/>
    <p:sldId id="279" r:id="rId23"/>
    <p:sldId id="281" r:id="rId24"/>
    <p:sldId id="291" r:id="rId25"/>
    <p:sldId id="277" r:id="rId26"/>
    <p:sldId id="287" r:id="rId27"/>
    <p:sldId id="273" r:id="rId28"/>
    <p:sldId id="283" r:id="rId29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9900"/>
    <a:srgbClr val="CBE395"/>
    <a:srgbClr val="9FCB3B"/>
    <a:srgbClr val="CBEEB8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4" autoAdjust="0"/>
    <p:restoredTop sz="94660"/>
  </p:normalViewPr>
  <p:slideViewPr>
    <p:cSldViewPr>
      <p:cViewPr>
        <p:scale>
          <a:sx n="75" d="100"/>
          <a:sy n="75" d="100"/>
        </p:scale>
        <p:origin x="-2058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19366-D77D-4064-934C-6E6F04701702}" type="datetimeFigureOut">
              <a:rPr lang="de-DE" smtClean="0"/>
              <a:pPr/>
              <a:t>10.10.2018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B562F-0EF9-4ADB-8C3A-9EDCB4AF015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562F-0EF9-4ADB-8C3A-9EDCB4AF015B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Ausbildung PPP Hintergrund Kopie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5" y="0"/>
            <a:ext cx="9125029" cy="6858000"/>
          </a:xfrm>
          <a:prstGeom prst="rect">
            <a:avLst/>
          </a:prstGeom>
        </p:spPr>
      </p:pic>
      <p:sp>
        <p:nvSpPr>
          <p:cNvPr id="9" name="Abgerundetes Rechteck 8"/>
          <p:cNvSpPr/>
          <p:nvPr userDrawn="1"/>
        </p:nvSpPr>
        <p:spPr>
          <a:xfrm>
            <a:off x="7858180" y="-500090"/>
            <a:ext cx="107153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11111111111111</a:t>
            </a:r>
            <a:endParaRPr lang="de-DE" dirty="0"/>
          </a:p>
        </p:txBody>
      </p:sp>
      <p:pic>
        <p:nvPicPr>
          <p:cNvPr id="11" name="Grafik 10" descr="FDF-Logo_mit_Schrift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929586" y="71134"/>
            <a:ext cx="928694" cy="714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Ausbildung PPP Deckblatt.jpg"/>
          <p:cNvPicPr>
            <a:picLocks noChangeAspect="1"/>
          </p:cNvPicPr>
          <p:nvPr/>
        </p:nvPicPr>
        <p:blipFill>
          <a:blip r:embed="rId2"/>
          <a:srcRect r="-104"/>
          <a:stretch>
            <a:fillRect/>
          </a:stretch>
        </p:blipFill>
        <p:spPr>
          <a:xfrm>
            <a:off x="0" y="0"/>
            <a:ext cx="9286908" cy="6972413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7858180" y="-500090"/>
            <a:ext cx="107153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11111111111111</a:t>
            </a:r>
            <a:endParaRPr lang="de-DE" dirty="0"/>
          </a:p>
        </p:txBody>
      </p:sp>
      <p:pic>
        <p:nvPicPr>
          <p:cNvPr id="8" name="Grafik 7" descr="FDF-Logo_mit_Schr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71134"/>
            <a:ext cx="928694" cy="714660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285752" y="6500826"/>
            <a:ext cx="1647296" cy="419883"/>
            <a:chOff x="285752" y="6500826"/>
            <a:chExt cx="1647296" cy="419883"/>
          </a:xfrm>
        </p:grpSpPr>
        <p:sp>
          <p:nvSpPr>
            <p:cNvPr id="6" name="Textfeld 5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27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  <p:sp>
        <p:nvSpPr>
          <p:cNvPr id="13" name="Textfeld 12"/>
          <p:cNvSpPr txBox="1"/>
          <p:nvPr/>
        </p:nvSpPr>
        <p:spPr>
          <a:xfrm>
            <a:off x="5572132" y="4572008"/>
            <a:ext cx="328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/>
                </a:solidFill>
              </a:rPr>
              <a:t>Wir. Lieben. Blumen.</a:t>
            </a:r>
            <a:endParaRPr lang="de-DE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Tim Goldschmid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071678"/>
            <a:ext cx="2870493" cy="237626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floristik-trauerfloristik-heller-naturholzsarg-mit-sargauf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00108"/>
            <a:ext cx="4936248" cy="328207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Werkstücke Koblenz 2011 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87" y="4699494"/>
            <a:ext cx="2924101" cy="1944216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pieren 6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8" name="Textfeld 7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9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DSC_0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8532" y="1997260"/>
            <a:ext cx="3231940" cy="323194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DSC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143" y="1988840"/>
            <a:ext cx="4886929" cy="3255917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5" name="Textfeld 4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6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DSC_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1706958" cy="472514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SC_0238.jpg"/>
          <p:cNvPicPr>
            <a:picLocks noChangeAspect="1"/>
          </p:cNvPicPr>
          <p:nvPr/>
        </p:nvPicPr>
        <p:blipFill>
          <a:blip r:embed="rId3" cstate="print"/>
          <a:srcRect b="22569"/>
          <a:stretch>
            <a:fillRect/>
          </a:stretch>
        </p:blipFill>
        <p:spPr>
          <a:xfrm>
            <a:off x="5000628" y="1142984"/>
            <a:ext cx="3600400" cy="185738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DSC_0269.jpg"/>
          <p:cNvPicPr>
            <a:picLocks noChangeAspect="1"/>
          </p:cNvPicPr>
          <p:nvPr/>
        </p:nvPicPr>
        <p:blipFill>
          <a:blip r:embed="rId4" cstate="print"/>
          <a:srcRect l="3674" r="3814"/>
          <a:stretch>
            <a:fillRect/>
          </a:stretch>
        </p:blipFill>
        <p:spPr>
          <a:xfrm>
            <a:off x="5000628" y="3214686"/>
            <a:ext cx="3597272" cy="258539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MPG_0002.CR2.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124744"/>
            <a:ext cx="1970401" cy="468052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10" name="Textfeld 9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DSC_015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9596" y="1071546"/>
            <a:ext cx="4030377" cy="268523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DSC_0252.jpg"/>
          <p:cNvPicPr>
            <a:picLocks noChangeAspect="1"/>
          </p:cNvPicPr>
          <p:nvPr/>
        </p:nvPicPr>
        <p:blipFill>
          <a:blip r:embed="rId3" cstate="print"/>
          <a:srcRect t="4899"/>
          <a:stretch>
            <a:fillRect/>
          </a:stretch>
        </p:blipFill>
        <p:spPr>
          <a:xfrm>
            <a:off x="4765876" y="1071546"/>
            <a:ext cx="3878090" cy="5546896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DSC_0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596" y="3961763"/>
            <a:ext cx="4033648" cy="2681947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ieren 4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6" name="Textfeld 5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7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-1214478" y="1771383"/>
            <a:ext cx="7286676" cy="4157947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8596" y="1896327"/>
            <a:ext cx="650085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Kaufmännische Aufgaben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Planung und Organisation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Kundenberatung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Geschäfts- und Schaufenstergestaltung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Gestaltung mit Pflanzen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Wareneinkauf 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Kalkulationen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Ausstellungen und Events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Besuch von Fachmessen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Das erwartet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D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ich außerdem: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9" name="Grafik 8" descr="13IP60.jpg"/>
          <p:cNvPicPr>
            <a:picLocks noChangeAspect="1"/>
          </p:cNvPicPr>
          <p:nvPr/>
        </p:nvPicPr>
        <p:blipFill>
          <a:blip r:embed="rId2" cstate="print"/>
          <a:srcRect l="3202" t="15876" r="8403"/>
          <a:stretch>
            <a:fillRect/>
          </a:stretch>
        </p:blipFill>
        <p:spPr>
          <a:xfrm>
            <a:off x="4286248" y="3829840"/>
            <a:ext cx="4857752" cy="30281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pieren 9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11" name="Textfeld 10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2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DSC_0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910810"/>
            <a:ext cx="7000924" cy="464986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274638"/>
            <a:ext cx="8929718" cy="77809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    Azubi-Wettbewerbe: </a:t>
            </a:r>
            <a:b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</a:b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machen Spaß </a:t>
            </a:r>
            <a:r>
              <a:rPr lang="de-DE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&amp;</a:t>
            </a: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fit für die Prüfung! </a:t>
            </a:r>
            <a:endParaRPr lang="de-DE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  <a:ea typeface="+mj-ea"/>
              <a:cs typeface="+mj-cs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6" name="Textfeld 5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7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DSC_0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071546"/>
            <a:ext cx="3126350" cy="445513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 descr="DSC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3714752"/>
            <a:ext cx="4536504" cy="3016293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DSC_0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71546"/>
            <a:ext cx="4608512" cy="306417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ieren 4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7" name="Textfeld 6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8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     Nach der Ausbildung: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-1428792" y="1357298"/>
            <a:ext cx="7643866" cy="407196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82242"/>
            <a:ext cx="57150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Floristen arbeiten hier… 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 Blumenfachgeschäften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 größeren Einzelhandelsunternehmen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mit Floristik-Fachabteilung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im Blumengroßhandel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Hotels, Events, Dekorationen</a:t>
            </a:r>
          </a:p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und wusstest Du, dass Floristen auch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auf Kreuzfahrtschiffen arbeiten?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Grafik 7" descr="DSC_0050.JPG"/>
          <p:cNvPicPr>
            <a:picLocks noChangeAspect="1"/>
          </p:cNvPicPr>
          <p:nvPr/>
        </p:nvPicPr>
        <p:blipFill>
          <a:blip r:embed="rId2" cstate="print"/>
          <a:srcRect l="9156" t="30203" r="48730"/>
          <a:stretch>
            <a:fillRect/>
          </a:stretch>
        </p:blipFill>
        <p:spPr>
          <a:xfrm>
            <a:off x="5715008" y="3000372"/>
            <a:ext cx="3286116" cy="363186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10" name="Textfeld 9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7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mg.wallpaperstock.net:81/%C3%9Cppige-vegetation-weg-wallpapers_11828_1600x1200.jpg"/>
          <p:cNvPicPr>
            <a:picLocks noChangeAspect="1" noChangeArrowheads="1"/>
          </p:cNvPicPr>
          <p:nvPr/>
        </p:nvPicPr>
        <p:blipFill>
          <a:blip r:embed="rId2" cstate="print"/>
          <a:srcRect r="19015"/>
          <a:stretch>
            <a:fillRect/>
          </a:stretch>
        </p:blipFill>
        <p:spPr bwMode="auto">
          <a:xfrm>
            <a:off x="3667151" y="1785926"/>
            <a:ext cx="5476849" cy="507207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Fernweh?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-1428792" y="1357298"/>
            <a:ext cx="8215370" cy="292895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82242"/>
            <a:ext cx="67151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sz="400" dirty="0" smtClean="0">
                <a:solidFill>
                  <a:srgbClr val="FF9900"/>
                </a:solidFill>
                <a:latin typeface="Franklin Gothic Demi" pitchFamily="34" charset="0"/>
              </a:rPr>
              <a:t> </a:t>
            </a:r>
          </a:p>
          <a:p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Mal eine Zeit lang im Ausland arbeiten?                        Kein Problem, denn: </a:t>
            </a:r>
          </a:p>
          <a:p>
            <a:endParaRPr lang="de-DE" sz="1000" u="sng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Die deutsche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Floristenausbildung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genießt überall auf der Welt hohes Ansehen! 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 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Schon in der Ausbildung gibt es vielleicht  einen Schüleraustausch </a:t>
            </a:r>
          </a:p>
          <a:p>
            <a:endParaRPr lang="de-DE" dirty="0" smtClean="0"/>
          </a:p>
        </p:txBody>
      </p:sp>
      <p:grpSp>
        <p:nvGrpSpPr>
          <p:cNvPr id="8" name="Gruppieren 7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9" name="Textfeld 8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57200" y="1412776"/>
            <a:ext cx="8219256" cy="489654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Weiterbildung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-1428792" y="1357298"/>
            <a:ext cx="10215634" cy="4572032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82242"/>
            <a:ext cx="82868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de-DE" sz="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Floristmeisterschule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: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Nach mind. 3-jähriger Berufstätigkeit kann die Florist-Meisterprüfung abgelegt werden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 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Staatlich gepr. Florist/in: 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Eine weitere Form der Qualifizierung bietet nach mindestens 1-jähriger Berufspraxis die Fortbildung zum/zur staatlich geprüften Floristen/in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 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Ausbildereignungsprüfung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Durch entsprechende Weiterbildung kann man auch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Berufsschullehrer/-in oder Fachjournalist/-in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werden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9" name="Textfeld 8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21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RS33113_Fleurop_11045.jpg"/>
          <p:cNvPicPr>
            <a:picLocks noChangeAspect="1"/>
          </p:cNvPicPr>
          <p:nvPr/>
        </p:nvPicPr>
        <p:blipFill>
          <a:blip r:embed="rId2" cstate="print"/>
          <a:srcRect l="13414"/>
          <a:stretch>
            <a:fillRect/>
          </a:stretch>
        </p:blipFill>
        <p:spPr>
          <a:xfrm flipH="1">
            <a:off x="3571867" y="2071679"/>
            <a:ext cx="6216447" cy="4786346"/>
          </a:xfrm>
          <a:prstGeom prst="round2Diag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-1428792" y="1807809"/>
            <a:ext cx="5857916" cy="3143272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8596" y="1932753"/>
            <a:ext cx="485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Faszination Blume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Erlebe Farben- und Formen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Kreative Gestaltung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Arbeiten mit der Natur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Umgang mit Menschen</a:t>
            </a:r>
          </a:p>
          <a:p>
            <a:endParaRPr lang="de-DE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Was den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Beruf ausmacht…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10" name="Textfeld 9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274638"/>
            <a:ext cx="8929718" cy="77809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Welche Wege </a:t>
            </a:r>
          </a:p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stehen Dir offen?</a:t>
            </a:r>
            <a:endParaRPr lang="de-DE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-1428792" y="1928802"/>
            <a:ext cx="6643734" cy="2143140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8596" y="2053746"/>
            <a:ext cx="67151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Diverse Studiengänge</a:t>
            </a:r>
          </a:p>
          <a:p>
            <a:pPr marL="177800" indent="-177800">
              <a:buFont typeface="Arial" pitchFamily="34" charset="0"/>
              <a:buChar char="•"/>
            </a:pPr>
            <a:endParaRPr lang="de-DE" sz="1000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Eventmanagement</a:t>
            </a:r>
          </a:p>
          <a:p>
            <a:pPr marL="177800" indent="-177800">
              <a:buFont typeface="Arial" pitchFamily="34" charset="0"/>
              <a:buChar char="•"/>
            </a:pPr>
            <a:endParaRPr lang="de-DE" sz="1000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Interieur/Design/Grafikdesign</a:t>
            </a:r>
          </a:p>
          <a:p>
            <a:pPr marL="177800" indent="-177800"/>
            <a:r>
              <a:rPr lang="de-DE" sz="10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…</a:t>
            </a:r>
          </a:p>
          <a:p>
            <a:endParaRPr lang="de-DE" dirty="0" smtClean="0"/>
          </a:p>
        </p:txBody>
      </p:sp>
      <p:pic>
        <p:nvPicPr>
          <p:cNvPr id="6" name="Grafik 5" descr="Winter Romance.jpg"/>
          <p:cNvPicPr>
            <a:picLocks noChangeAspect="1"/>
          </p:cNvPicPr>
          <p:nvPr/>
        </p:nvPicPr>
        <p:blipFill>
          <a:blip r:embed="rId2" cstate="print"/>
          <a:srcRect t="8343" b="19904"/>
          <a:stretch>
            <a:fillRect/>
          </a:stretch>
        </p:blipFill>
        <p:spPr>
          <a:xfrm>
            <a:off x="2928926" y="3643338"/>
            <a:ext cx="5772575" cy="307181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pieren 6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8" name="Textfeld 7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9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274638"/>
            <a:ext cx="8929718" cy="77809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Meisterschaften</a:t>
            </a:r>
          </a:p>
          <a:p>
            <a:pPr lvl="0" algn="ctr">
              <a:spcBef>
                <a:spcPct val="0"/>
              </a:spcBef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- für die, die hoch hinaus wollen -</a:t>
            </a:r>
            <a:endParaRPr lang="de-DE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28792" y="1928802"/>
            <a:ext cx="9929882" cy="364333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27066" y="2048369"/>
            <a:ext cx="8074024" cy="46413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Landesmeisterschaft der Floristen („Silberne Rose“)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Deutsche Meisterschaft der Floristen (DMF)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Europa Cup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World Cup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Internationale Nachwuchs-Wettbewerbe: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Eurofleurs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, </a:t>
            </a:r>
            <a:r>
              <a:rPr lang="de-DE" sz="2400" dirty="0" err="1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Worldskills</a:t>
            </a: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 - die internationale Berufe-Weltmeisterschaft für Auszubildende &amp; junge Fachkräfte</a:t>
            </a:r>
          </a:p>
          <a:p>
            <a:pPr marL="177800" indent="-177800"/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und viele weitere Wettbewerbe…</a:t>
            </a:r>
          </a:p>
          <a:p>
            <a:pPr marL="177800" indent="-177800"/>
            <a:endParaRPr lang="de-DE" sz="24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7" name="Textfeld 6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8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7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 descr="DSC_036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786182" y="1785926"/>
            <a:ext cx="4273133" cy="284117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Landesmeister-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schaften der Floristen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9" name="Grafik 8" descr="DSC_0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3714991"/>
            <a:ext cx="1898491" cy="2844561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bgerundetes Rechteck 9"/>
          <p:cNvSpPr/>
          <p:nvPr/>
        </p:nvSpPr>
        <p:spPr>
          <a:xfrm>
            <a:off x="-2286048" y="1785926"/>
            <a:ext cx="5715040" cy="157163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8596" y="2053746"/>
            <a:ext cx="3000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Viele Zuschauer und die Presse sind immer dabei!</a:t>
            </a:r>
          </a:p>
          <a:p>
            <a:endParaRPr lang="de-DE" dirty="0" smtClean="0"/>
          </a:p>
        </p:txBody>
      </p:sp>
      <p:pic>
        <p:nvPicPr>
          <p:cNvPr id="13" name="Grafik 12" descr="28_IMG_71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7" y="3643292"/>
            <a:ext cx="4357717" cy="2905145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Highlight 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DMF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Deutsche Meisterschaften der </a:t>
            </a: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Floristen in Berlin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4" name="Grafik 3" descr="IMG_0114.JPG"/>
          <p:cNvPicPr>
            <a:picLocks noChangeAspect="1"/>
          </p:cNvPicPr>
          <p:nvPr/>
        </p:nvPicPr>
        <p:blipFill>
          <a:blip r:embed="rId2" cstate="print"/>
          <a:srcRect t="5521"/>
          <a:stretch>
            <a:fillRect/>
          </a:stretch>
        </p:blipFill>
        <p:spPr>
          <a:xfrm>
            <a:off x="1142976" y="2428868"/>
            <a:ext cx="6929486" cy="4889975"/>
          </a:xfrm>
          <a:prstGeom prst="roundRect">
            <a:avLst>
              <a:gd name="adj" fmla="val 9395"/>
            </a:avLst>
          </a:prstGeom>
        </p:spPr>
      </p:pic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7" name="Textfeld 6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8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/>
          <p:cNvGrpSpPr/>
          <p:nvPr/>
        </p:nvGrpSpPr>
        <p:grpSpPr>
          <a:xfrm>
            <a:off x="6286512" y="4357694"/>
            <a:ext cx="2304256" cy="1071570"/>
            <a:chOff x="428596" y="3357562"/>
            <a:chExt cx="2304256" cy="1357322"/>
          </a:xfrm>
        </p:grpSpPr>
        <p:sp>
          <p:nvSpPr>
            <p:cNvPr id="24" name="Abgerundetes Rechteck 23"/>
            <p:cNvSpPr/>
            <p:nvPr/>
          </p:nvSpPr>
          <p:spPr>
            <a:xfrm>
              <a:off x="441296" y="3357562"/>
              <a:ext cx="2214578" cy="1357322"/>
            </a:xfrm>
            <a:prstGeom prst="roundRect">
              <a:avLst>
                <a:gd name="adj" fmla="val 7903"/>
              </a:avLst>
            </a:prstGeom>
            <a:solidFill>
              <a:srgbClr val="CBE395"/>
            </a:solidFill>
            <a:ln>
              <a:noFill/>
            </a:ln>
            <a:effectLst>
              <a:outerShdw blurRad="50800" dist="38100" dir="48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9FCB3B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28596" y="3538537"/>
              <a:ext cx="230425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Franziska Strobl</a:t>
              </a:r>
              <a:b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</a:br>
              <a: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Drittplatzierte</a:t>
              </a:r>
              <a:b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</a:br>
              <a: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Bayern</a:t>
              </a:r>
              <a:endParaRPr lang="de-DE" dirty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15" name="Abgerundetes Rechteck 14"/>
          <p:cNvSpPr/>
          <p:nvPr/>
        </p:nvSpPr>
        <p:spPr>
          <a:xfrm>
            <a:off x="3071802" y="5000636"/>
            <a:ext cx="2857520" cy="1428760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428992" y="5143512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Michael Liebrich</a:t>
            </a:r>
          </a:p>
          <a:p>
            <a:pPr algn="ctr"/>
            <a:r>
              <a:rPr lang="de-DE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Deutscher Meister der Floristen 2018</a:t>
            </a:r>
            <a:br>
              <a:rPr lang="de-DE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de-DE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Baden-Württemberg</a:t>
            </a:r>
            <a:endParaRPr lang="de-DE" dirty="0">
              <a:solidFill>
                <a:schemeClr val="accent3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DMF 2018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/>
            </a:r>
            <a:b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</a:br>
            <a:r>
              <a:rPr lang="de-DE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Die Sieger </a:t>
            </a:r>
            <a: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/>
            </a:r>
            <a:b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/>
            </a:r>
            <a:br>
              <a:rPr kumimoji="0" lang="de-DE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grpSp>
        <p:nvGrpSpPr>
          <p:cNvPr id="2" name="Gruppieren 22"/>
          <p:cNvGrpSpPr/>
          <p:nvPr/>
        </p:nvGrpSpPr>
        <p:grpSpPr>
          <a:xfrm>
            <a:off x="642910" y="4357695"/>
            <a:ext cx="2304256" cy="1214445"/>
            <a:chOff x="571472" y="3538540"/>
            <a:chExt cx="2304256" cy="1266834"/>
          </a:xfrm>
        </p:grpSpPr>
        <p:sp>
          <p:nvSpPr>
            <p:cNvPr id="13" name="Abgerundetes Rechteck 12"/>
            <p:cNvSpPr/>
            <p:nvPr/>
          </p:nvSpPr>
          <p:spPr>
            <a:xfrm>
              <a:off x="714348" y="3538540"/>
              <a:ext cx="2000264" cy="1266834"/>
            </a:xfrm>
            <a:prstGeom prst="roundRect">
              <a:avLst>
                <a:gd name="adj" fmla="val 7903"/>
              </a:avLst>
            </a:prstGeom>
            <a:solidFill>
              <a:srgbClr val="CBE395"/>
            </a:solidFill>
            <a:ln>
              <a:noFill/>
            </a:ln>
            <a:effectLst>
              <a:outerShdw blurRad="50800" dist="38100" dir="48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9FCB3B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71472" y="3629027"/>
              <a:ext cx="2304256" cy="1169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Heiko Steudtner</a:t>
              </a:r>
              <a:b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</a:br>
              <a: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Vizemeister</a:t>
              </a:r>
            </a:p>
            <a:p>
              <a:pPr algn="ctr"/>
              <a:r>
                <a:rPr lang="de-DE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Sachsen</a:t>
              </a:r>
            </a:p>
          </p:txBody>
        </p:sp>
      </p:grpSp>
      <p:pic>
        <p:nvPicPr>
          <p:cNvPr id="14" name="Grafik 13" descr="Latsch_010R.jpg"/>
          <p:cNvPicPr>
            <a:picLocks noChangeAspect="1"/>
          </p:cNvPicPr>
          <p:nvPr/>
        </p:nvPicPr>
        <p:blipFill>
          <a:blip r:embed="rId2" cstate="print"/>
          <a:srcRect t="1265" r="35021"/>
          <a:stretch>
            <a:fillRect/>
          </a:stretch>
        </p:blipFill>
        <p:spPr>
          <a:xfrm>
            <a:off x="6215074" y="1785926"/>
            <a:ext cx="2397756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Grafik 18" descr="Gehr_002R.jpg"/>
          <p:cNvPicPr>
            <a:picLocks noChangeAspect="1"/>
          </p:cNvPicPr>
          <p:nvPr/>
        </p:nvPicPr>
        <p:blipFill>
          <a:blip r:embed="rId3" cstate="print"/>
          <a:srcRect t="1268" r="49999"/>
          <a:stretch>
            <a:fillRect/>
          </a:stretch>
        </p:blipFill>
        <p:spPr>
          <a:xfrm>
            <a:off x="785787" y="1605097"/>
            <a:ext cx="2000263" cy="2633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Grafik 20" descr="Schulz_014R.jpg"/>
          <p:cNvPicPr>
            <a:picLocks noChangeAspect="1"/>
          </p:cNvPicPr>
          <p:nvPr/>
        </p:nvPicPr>
        <p:blipFill>
          <a:blip r:embed="rId4"/>
          <a:srcRect l="52015" t="14955" r="2062" b="4817"/>
          <a:stretch>
            <a:fillRect/>
          </a:stretch>
        </p:blipFill>
        <p:spPr>
          <a:xfrm>
            <a:off x="3071802" y="1500174"/>
            <a:ext cx="2919931" cy="3398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Gruppieren 16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18" name="Textfeld 17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2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Das eigene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Blumengeschäft?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28792" y="1772816"/>
            <a:ext cx="10287072" cy="1441870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28596" y="2071678"/>
            <a:ext cx="821537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Nach ein paar Jahren Berufserfahrung kannst Du Dich auch selbstständig machen – mit Deinem eigenen Geschäft ...</a:t>
            </a:r>
          </a:p>
        </p:txBody>
      </p:sp>
      <p:pic>
        <p:nvPicPr>
          <p:cNvPr id="6" name="Grafik 5" descr="P1050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316" y="3429000"/>
            <a:ext cx="3833839" cy="2875379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SC_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340"/>
            <a:ext cx="4304959" cy="2870870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ieren 7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9" name="Textfeld 8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1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Vielseitige</a:t>
            </a:r>
            <a: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</a:t>
            </a:r>
            <a:b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de-DE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Perspektiven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76672" y="1700808"/>
            <a:ext cx="10287072" cy="158531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28596" y="1844825"/>
            <a:ext cx="8215370" cy="15127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… oder freiberuflich, z. B. Seminare veranstalten, Dekorationsservice anbieten, bei Fachdemos vor Publikum Floristik präsentieren … </a:t>
            </a:r>
            <a:endParaRPr lang="de-DE" sz="2400" dirty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Grafik 5" descr="13IP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0382" y="3643314"/>
            <a:ext cx="4052146" cy="2571768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12IP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3692237" cy="2576521"/>
          </a:xfrm>
          <a:prstGeom prst="round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ieren 7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9" name="Textfeld 8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     Neugierig geworden?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-1428792" y="1357298"/>
            <a:ext cx="10215634" cy="2643206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8596" y="1482243"/>
            <a:ext cx="82868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Durch ein Praktikum in einem Blumenfachgeschäft – vielleicht in den Schulferien? – findest Du am besten heraus, ob Dir der Beruf liegt.</a:t>
            </a:r>
          </a:p>
          <a:p>
            <a:endParaRPr lang="de-DE" sz="2400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Die Berufsaussichten sind gut, denn ausgebildete Floristen werden gesucht!</a:t>
            </a:r>
          </a:p>
          <a:p>
            <a:endParaRPr lang="de-DE" sz="2400" b="1" dirty="0" smtClean="0"/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Grafik 8" descr="DSC_0043.JPG"/>
          <p:cNvPicPr>
            <a:picLocks noChangeAspect="1"/>
          </p:cNvPicPr>
          <p:nvPr/>
        </p:nvPicPr>
        <p:blipFill>
          <a:blip r:embed="rId2" cstate="print"/>
          <a:srcRect t="16530"/>
          <a:stretch>
            <a:fillRect/>
          </a:stretch>
        </p:blipFill>
        <p:spPr>
          <a:xfrm>
            <a:off x="3214677" y="3643314"/>
            <a:ext cx="5261857" cy="292895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pieren 6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8" name="Textfeld 7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bgerundetes Rechteck 12"/>
          <p:cNvSpPr/>
          <p:nvPr/>
        </p:nvSpPr>
        <p:spPr>
          <a:xfrm>
            <a:off x="7858180" y="-500090"/>
            <a:ext cx="107153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11111111111111</a:t>
            </a:r>
            <a:endParaRPr lang="de-DE" dirty="0"/>
          </a:p>
        </p:txBody>
      </p:sp>
      <p:pic>
        <p:nvPicPr>
          <p:cNvPr id="14" name="Grafik 13" descr="FDF-Logo_mit_Schri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71134"/>
            <a:ext cx="928694" cy="71466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6" name="Textfeld 5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7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  <p:sp>
        <p:nvSpPr>
          <p:cNvPr id="8" name="Textfeld 7"/>
          <p:cNvSpPr txBox="1"/>
          <p:nvPr/>
        </p:nvSpPr>
        <p:spPr>
          <a:xfrm>
            <a:off x="5357818" y="5000636"/>
            <a:ext cx="328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/>
                </a:solidFill>
              </a:rPr>
              <a:t>Wir. Lieben. Blumen.</a:t>
            </a:r>
            <a:endParaRPr lang="de-DE" sz="2800" b="1" dirty="0">
              <a:solidFill>
                <a:schemeClr val="tx2"/>
              </a:solidFill>
            </a:endParaRPr>
          </a:p>
        </p:txBody>
      </p:sp>
      <p:pic>
        <p:nvPicPr>
          <p:cNvPr id="10" name="Grafik 9" descr="Kreativberuf.JPG"/>
          <p:cNvPicPr>
            <a:picLocks noChangeAspect="1"/>
          </p:cNvPicPr>
          <p:nvPr/>
        </p:nvPicPr>
        <p:blipFill>
          <a:blip r:embed="rId4"/>
          <a:srcRect b="16118"/>
          <a:stretch>
            <a:fillRect/>
          </a:stretch>
        </p:blipFill>
        <p:spPr>
          <a:xfrm>
            <a:off x="571472" y="2428868"/>
            <a:ext cx="5895975" cy="2428892"/>
          </a:xfrm>
          <a:prstGeom prst="rect">
            <a:avLst/>
          </a:prstGeom>
        </p:spPr>
      </p:pic>
      <p:pic>
        <p:nvPicPr>
          <p:cNvPr id="9" name="Grafik 8" descr="DSC05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714356"/>
            <a:ext cx="3750495" cy="2500330"/>
          </a:xfrm>
          <a:prstGeom prst="ellips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</a:rPr>
              <a:t>Die Ausbildung</a:t>
            </a:r>
            <a:endParaRPr lang="de-DE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4" name="Grafik 3" descr="Kaninhop_GAL_6_HA_V_83069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4119510"/>
            <a:ext cx="4104456" cy="2738514"/>
          </a:xfrm>
          <a:prstGeom prst="roundRect">
            <a:avLst>
              <a:gd name="adj" fmla="val 7392"/>
            </a:avLst>
          </a:prstGeom>
        </p:spPr>
      </p:pic>
      <p:sp>
        <p:nvSpPr>
          <p:cNvPr id="5" name="Abgerundetes Rechteck 4"/>
          <p:cNvSpPr/>
          <p:nvPr/>
        </p:nvSpPr>
        <p:spPr>
          <a:xfrm>
            <a:off x="-1428792" y="1357298"/>
            <a:ext cx="10287072" cy="257176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8596" y="1482242"/>
            <a:ext cx="8286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dauert 3 Jahre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findet „dual“, d. h. im Betrieb und in der Berufsschule statt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nach 1 ½ Jahren Zwischenprüfung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nach 3 Jahren Abschlussprüfung „Florist/-in“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8" name="Textfeld 7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9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-1428792" y="1357298"/>
            <a:ext cx="10287072" cy="364333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8596" y="1482242"/>
            <a:ext cx="8358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guter Hauptschulabschluss/Realschulabschluss/Abitur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je nach Schulabschluss Verkürzung der Ausbildung möglich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du solltest :	- die Natur lieben</a:t>
            </a:r>
          </a:p>
          <a:p>
            <a:pPr marL="177800" indent="-177800">
              <a:lnSpc>
                <a:spcPct val="150000"/>
              </a:lnSpc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	- gerne kreativ arbeiten</a:t>
            </a:r>
          </a:p>
          <a:p>
            <a:pPr marL="177800" indent="-177800">
              <a:lnSpc>
                <a:spcPct val="150000"/>
              </a:lnSpc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	- teamfähig sein </a:t>
            </a:r>
          </a:p>
          <a:p>
            <a:pPr marL="177800" indent="-177800">
              <a:lnSpc>
                <a:spcPct val="150000"/>
              </a:lnSpc>
              <a:tabLst>
                <a:tab pos="1968500" algn="l"/>
              </a:tabLst>
            </a:pPr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		- Freude am Umgang mit Menschen haben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Voraussetzungen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8" name="Textfeld 7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9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1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6" name="Grafik 5" descr="P105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2214554"/>
            <a:ext cx="5740772" cy="430557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Abgerundetes Rechteck 11"/>
          <p:cNvSpPr/>
          <p:nvPr/>
        </p:nvSpPr>
        <p:spPr>
          <a:xfrm>
            <a:off x="-1428792" y="1357298"/>
            <a:ext cx="6429420" cy="1857388"/>
          </a:xfrm>
          <a:prstGeom prst="roundRect">
            <a:avLst>
              <a:gd name="adj" fmla="val 7903"/>
            </a:avLst>
          </a:prstGeom>
          <a:solidFill>
            <a:srgbClr val="CBE395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FCB3B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8596" y="1482242"/>
            <a:ext cx="4643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50000"/>
                  </a:schemeClr>
                </a:solidFill>
                <a:latin typeface="Franklin Gothic Demi" pitchFamily="34" charset="0"/>
              </a:rPr>
              <a:t>Wenn Du diese Voraussetzungen mitbringst, dann ist der Beruf Florist/in ein richtiger Traumberuf für Dich!</a:t>
            </a:r>
          </a:p>
          <a:p>
            <a:endParaRPr lang="de-DE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42910" y="500042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    Wie für Dich gemacht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9" name="Textfeld 8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Demi" pitchFamily="34" charset="0"/>
                <a:ea typeface="+mj-ea"/>
                <a:cs typeface="+mj-cs"/>
              </a:rPr>
              <a:t>Feelings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Erlebe die Vielfalt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floraler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itchFamily="34" charset="0"/>
                <a:ea typeface="+mj-ea"/>
                <a:cs typeface="+mj-cs"/>
              </a:rPr>
              <a:t> Gestaltung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pic>
        <p:nvPicPr>
          <p:cNvPr id="11" name="Grafik 10" descr="FDF-Trend2011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143116"/>
            <a:ext cx="3294589" cy="3571876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Delicate Dream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500306"/>
            <a:ext cx="4209256" cy="280617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7" name="Textfeld 6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8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DF-Chrys-137.jpg"/>
          <p:cNvPicPr>
            <a:picLocks noChangeAspect="1"/>
          </p:cNvPicPr>
          <p:nvPr/>
        </p:nvPicPr>
        <p:blipFill>
          <a:blip r:embed="rId2" cstate="screen"/>
          <a:srcRect l="3697" r="3882"/>
          <a:stretch>
            <a:fillRect/>
          </a:stretch>
        </p:blipFill>
        <p:spPr>
          <a:xfrm>
            <a:off x="4857752" y="3795034"/>
            <a:ext cx="3355848" cy="270579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FDF-Chrys-214.jpg"/>
          <p:cNvPicPr>
            <a:picLocks noChangeAspect="1"/>
          </p:cNvPicPr>
          <p:nvPr/>
        </p:nvPicPr>
        <p:blipFill>
          <a:blip r:embed="rId3" cstate="screen"/>
          <a:srcRect r="4844"/>
          <a:stretch>
            <a:fillRect/>
          </a:stretch>
        </p:blipFill>
        <p:spPr>
          <a:xfrm>
            <a:off x="928662" y="937514"/>
            <a:ext cx="3624316" cy="270579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162-k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6314" y="937514"/>
            <a:ext cx="3357586" cy="2705799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FDF-Chrys-08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0100" y="3795036"/>
            <a:ext cx="3607731" cy="270579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7" name="Textfeld 6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395536" y="260648"/>
            <a:ext cx="4038600" cy="6264696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DSC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748963"/>
            <a:ext cx="3923928" cy="2608995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SC_0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912533"/>
            <a:ext cx="3923928" cy="2608995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FloraleModenschau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710" y="3764114"/>
            <a:ext cx="3904818" cy="2593844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IMG_0329.JPG"/>
          <p:cNvPicPr>
            <a:picLocks noChangeAspect="1"/>
          </p:cNvPicPr>
          <p:nvPr/>
        </p:nvPicPr>
        <p:blipFill>
          <a:blip r:embed="rId5" cstate="print"/>
          <a:srcRect b="13284"/>
          <a:stretch>
            <a:fillRect/>
          </a:stretch>
        </p:blipFill>
        <p:spPr>
          <a:xfrm>
            <a:off x="4648528" y="928670"/>
            <a:ext cx="3924000" cy="2571768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10" name="Textfeld 9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M-35-1315.IIQ.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714488"/>
            <a:ext cx="2695501" cy="360000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MM-36-1353.IIQ.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2695501" cy="360000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MM-29-1189.IIQ.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714488"/>
            <a:ext cx="2695500" cy="3600000"/>
          </a:xfrm>
          <a:prstGeom prst="round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285752" y="6366703"/>
            <a:ext cx="1647296" cy="419883"/>
            <a:chOff x="285752" y="6500826"/>
            <a:chExt cx="1647296" cy="419883"/>
          </a:xfrm>
        </p:grpSpPr>
        <p:sp>
          <p:nvSpPr>
            <p:cNvPr id="7" name="Textfeld 6"/>
            <p:cNvSpPr txBox="1"/>
            <p:nvPr/>
          </p:nvSpPr>
          <p:spPr>
            <a:xfrm>
              <a:off x="1000100" y="664371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2">
                      <a:lumMod val="25000"/>
                    </a:schemeClr>
                  </a:solidFill>
                </a:rPr>
                <a:t>www.fdf.de</a:t>
              </a:r>
              <a:endParaRPr lang="de-DE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9" name="Picture 3" descr="C:\Users\Fink\AppData\Local\Packages\Microsoft.MicrosoftEdge_8wekyb3d8bbwe\TempState\Downloads\Oscar Wild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2" y="6500826"/>
              <a:ext cx="714348" cy="3571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Bildschirmpräsentation (4:3)</PresentationFormat>
  <Paragraphs>148</Paragraphs>
  <Slides>28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Larissa-Design</vt:lpstr>
      <vt:lpstr>Folie 1</vt:lpstr>
      <vt:lpstr>Folie 2</vt:lpstr>
      <vt:lpstr>Die Ausbildung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 mit Zukunftsperspektive: Florist/-in kreativ - innovativ - vielseitig</dc:title>
  <dc:creator>Pundit</dc:creator>
  <cp:lastModifiedBy>Fink</cp:lastModifiedBy>
  <cp:revision>158</cp:revision>
  <dcterms:created xsi:type="dcterms:W3CDTF">2011-07-21T12:18:57Z</dcterms:created>
  <dcterms:modified xsi:type="dcterms:W3CDTF">2018-10-10T09:24:19Z</dcterms:modified>
</cp:coreProperties>
</file>